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59" r:id="rId3"/>
    <p:sldId id="264" r:id="rId4"/>
    <p:sldId id="261" r:id="rId5"/>
    <p:sldId id="265" r:id="rId6"/>
    <p:sldId id="266" r:id="rId7"/>
    <p:sldId id="263" r:id="rId8"/>
    <p:sldId id="267" r:id="rId9"/>
    <p:sldId id="272" r:id="rId10"/>
    <p:sldId id="258" r:id="rId11"/>
    <p:sldId id="268" r:id="rId12"/>
    <p:sldId id="273" r:id="rId13"/>
    <p:sldId id="271" r:id="rId14"/>
    <p:sldId id="262" r:id="rId15"/>
    <p:sldId id="269" r:id="rId16"/>
    <p:sldId id="257" r:id="rId17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74" d="100"/>
          <a:sy n="74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32504-44DB-41EF-851C-8AEC1817482B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B31E2-3A54-41ED-A176-F74C6FBC06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8129-1F87-437E-9FCE-523FC477CCE5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D8129-1F87-437E-9FCE-523FC477CCE5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EBDBD-940E-4F0A-ADF0-60C32342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ritch.edu/pi34/" TargetMode="External"/><Relationship Id="rId2" Type="http://schemas.openxmlformats.org/officeDocument/2006/relationships/hyperlink" Target="http://www.dpi.state.wi.us/tepdl/pdpteammembers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farm2.static.flickr.com/1182/577329829_34d9233741.jpg?v=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dpi.wi.gov/Tepdl/initialed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762000"/>
            <a:ext cx="4572000" cy="3505200"/>
          </a:xfrm>
        </p:spPr>
        <p:txBody>
          <a:bodyPr/>
          <a:lstStyle/>
          <a:p>
            <a:r>
              <a:rPr lang="en-US" dirty="0" smtClean="0"/>
              <a:t>PI -34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Every Educator Should Know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0" y="4191000"/>
            <a:ext cx="6400800" cy="17526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R. Schemelin</a:t>
            </a:r>
            <a:endParaRPr lang="en-US" dirty="0"/>
          </a:p>
        </p:txBody>
      </p:sp>
      <p:pic>
        <p:nvPicPr>
          <p:cNvPr id="1026" name="Picture 2" descr="C:\Documents and Settings\rschemelin\Local Settings\Temporary Internet Files\Content.IE5\FV4K3GEV\MPj043956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3505200" cy="4594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Year PDP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Year 1: Reflection</a:t>
            </a:r>
          </a:p>
          <a:p>
            <a:r>
              <a:rPr lang="en-US" dirty="0" smtClean="0"/>
              <a:t>Year 2: PDP Goal Approval </a:t>
            </a:r>
          </a:p>
          <a:p>
            <a:pPr lvl="1"/>
            <a:r>
              <a:rPr lang="en-US" dirty="0" smtClean="0"/>
              <a:t>Submit to PDP </a:t>
            </a:r>
            <a:r>
              <a:rPr lang="en-US" dirty="0" smtClean="0"/>
              <a:t>&amp; PDP Goal Approval Form to Team </a:t>
            </a:r>
            <a:r>
              <a:rPr lang="en-US" dirty="0" smtClean="0"/>
              <a:t>by Jan. 1</a:t>
            </a:r>
            <a:r>
              <a:rPr lang="en-US" baseline="30000" dirty="0" smtClean="0"/>
              <a:t>st</a:t>
            </a:r>
          </a:p>
          <a:p>
            <a:pPr lvl="1"/>
            <a:r>
              <a:rPr lang="en-US" dirty="0" smtClean="0"/>
              <a:t>Send Signed PDP </a:t>
            </a:r>
            <a:r>
              <a:rPr lang="en-US" dirty="0" smtClean="0"/>
              <a:t>Goal Approval </a:t>
            </a:r>
            <a:r>
              <a:rPr lang="en-US" dirty="0" smtClean="0"/>
              <a:t>Form(s) </a:t>
            </a:r>
            <a:r>
              <a:rPr lang="en-US" dirty="0" smtClean="0"/>
              <a:t>to DPI </a:t>
            </a:r>
          </a:p>
          <a:p>
            <a:r>
              <a:rPr lang="en-US" dirty="0" smtClean="0"/>
              <a:t>Years 2 - 4: Document Professional Growth and Complete Annual Reviews</a:t>
            </a:r>
          </a:p>
          <a:p>
            <a:r>
              <a:rPr lang="en-US" dirty="0" smtClean="0"/>
              <a:t>Years 3-5</a:t>
            </a:r>
            <a:r>
              <a:rPr lang="en-US" dirty="0" smtClean="0"/>
              <a:t>: PDP Verification</a:t>
            </a:r>
          </a:p>
          <a:p>
            <a:pPr lvl="1"/>
            <a:r>
              <a:rPr lang="en-US" dirty="0" smtClean="0"/>
              <a:t>Submit </a:t>
            </a:r>
            <a:r>
              <a:rPr lang="en-US" dirty="0" smtClean="0"/>
              <a:t>PDP, Evidence, &amp; PDP Verification Form </a:t>
            </a:r>
            <a:r>
              <a:rPr lang="en-US" dirty="0" smtClean="0"/>
              <a:t>to PDP Team between July 1</a:t>
            </a:r>
            <a:r>
              <a:rPr lang="en-US" baseline="30000" dirty="0" smtClean="0"/>
              <a:t>st</a:t>
            </a:r>
            <a:r>
              <a:rPr lang="en-US" dirty="0" smtClean="0"/>
              <a:t> &amp; Jan. 15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PDP Team Approves/Disapproves by April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Send Approved </a:t>
            </a:r>
            <a:r>
              <a:rPr lang="en-US" dirty="0" smtClean="0"/>
              <a:t>PDP Verification </a:t>
            </a:r>
            <a:r>
              <a:rPr lang="en-US" dirty="0" smtClean="0"/>
              <a:t>Form(s), </a:t>
            </a:r>
            <a:r>
              <a:rPr lang="en-US" dirty="0" smtClean="0"/>
              <a:t>Application, Fee, Employment Verification to DPI,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Educator PDP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IHE, Admin, Peer who have completed DPI PDP Reviewer Training</a:t>
            </a:r>
          </a:p>
          <a:p>
            <a:r>
              <a:rPr lang="en-US" dirty="0" smtClean="0"/>
              <a:t>If 2 of 3 members verify goal/plan then send the form(s) into DPI</a:t>
            </a:r>
          </a:p>
          <a:p>
            <a:r>
              <a:rPr lang="en-US" dirty="0" smtClean="0"/>
              <a:t>If at least 2 members do not verify goal/plan the initial educator may make revisions &amp; resubmit to the team</a:t>
            </a:r>
          </a:p>
          <a:p>
            <a:r>
              <a:rPr lang="en-US" dirty="0" smtClean="0"/>
              <a:t>Initial Educators may make appeals to the state superintendant</a:t>
            </a:r>
          </a:p>
          <a:p>
            <a:r>
              <a:rPr lang="en-US" dirty="0" smtClean="0"/>
              <a:t>DPI Reviewer Database</a:t>
            </a:r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://www.dpi.state.wi.us/tepdl/pdpteammembers.html</a:t>
            </a:r>
            <a:endParaRPr lang="en-US" dirty="0" smtClean="0"/>
          </a:p>
          <a:p>
            <a:r>
              <a:rPr lang="en-US" dirty="0" smtClean="0"/>
              <a:t>SEWNTP Reviewer Database</a:t>
            </a:r>
          </a:p>
          <a:p>
            <a:pPr lvl="1"/>
            <a:r>
              <a:rPr lang="en-US" dirty="0" smtClean="0">
                <a:hlinkClick r:id="rId3"/>
              </a:rPr>
              <a:t>http://www.stritch.edu/pi34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/>
              <a:t>The majority of your PDP team approves of your plan, and, 3-5 years later, they agree that you met your goals.  Now what?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81000" y="5715000"/>
            <a:ext cx="8229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/>
              <a:t>You are issued a 5-year RENEWABLE Professional Educator License.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190750" y="1843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1269" name="Picture 5" descr="http://farm2.static.flickr.com/1182/577329829_34d9233741.jpg?v=0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590800" y="3124200"/>
            <a:ext cx="3733800" cy="24860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get the professional educator license renewed, you are required to draft </a:t>
            </a:r>
            <a:r>
              <a:rPr lang="en-US" u="sng" dirty="0" smtClean="0"/>
              <a:t>ANOTHER</a:t>
            </a:r>
            <a:r>
              <a:rPr lang="en-US" dirty="0" smtClean="0"/>
              <a:t> PDP, but this time.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>
            <a:normAutofit/>
          </a:bodyPr>
          <a:lstStyle/>
          <a:p>
            <a:r>
              <a:rPr lang="en-US" dirty="0" smtClean="0"/>
              <a:t>3 “like-licensed” peers (teachers, pupil services, admin) who have completed DPI PDP Reviewer Training</a:t>
            </a:r>
          </a:p>
          <a:p>
            <a:r>
              <a:rPr lang="en-US" dirty="0" smtClean="0"/>
              <a:t>Majority reviews and verifies completion of the PDP in year 5 of the cycle</a:t>
            </a:r>
          </a:p>
          <a:p>
            <a:r>
              <a:rPr lang="en-US" dirty="0" smtClean="0"/>
              <a:t>PDP goal does not need to be approved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PDP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Self-directed</a:t>
            </a:r>
          </a:p>
          <a:p>
            <a:r>
              <a:rPr lang="en-US" dirty="0" smtClean="0"/>
              <a:t>Allows for flexibility</a:t>
            </a:r>
          </a:p>
          <a:p>
            <a:r>
              <a:rPr lang="en-US" dirty="0" smtClean="0"/>
              <a:t>Goal relates to professional development and student achievement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 </a:t>
            </a:r>
            <a:r>
              <a:rPr lang="en-US" dirty="0" smtClean="0">
                <a:solidFill>
                  <a:srgbClr val="FF0000"/>
                </a:solidFill>
              </a:rPr>
              <a:t>will . . . 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</a:p>
          <a:p>
            <a:pPr>
              <a:buNone/>
            </a:pPr>
            <a:r>
              <a:rPr lang="en-US" sz="3000" dirty="0" smtClean="0"/>
              <a:t>What you want to learn &amp; why?</a:t>
            </a:r>
            <a:endParaRPr lang="en-US" sz="30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So </a:t>
            </a:r>
            <a:r>
              <a:rPr lang="en-US" dirty="0" smtClean="0">
                <a:solidFill>
                  <a:srgbClr val="FF0000"/>
                </a:solidFill>
              </a:rPr>
              <a:t>that . . 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en-US" sz="3000" dirty="0" smtClean="0"/>
              <a:t>Data driven </a:t>
            </a:r>
            <a:r>
              <a:rPr lang="en-US" sz="3000" dirty="0" smtClean="0"/>
              <a:t>(provides evidence of use in the classroom)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of Writing a PDP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goal addresses 2 or more of the Wisconsin Educator Standards</a:t>
            </a:r>
          </a:p>
          <a:p>
            <a:r>
              <a:rPr lang="en-US" dirty="0" smtClean="0"/>
              <a:t>Once a goal has been established, the plan is developed (objective, activities, and collaboration ideas)</a:t>
            </a:r>
          </a:p>
          <a:p>
            <a:r>
              <a:rPr lang="en-US" dirty="0" smtClean="0"/>
              <a:t>Throughout the process, the plan is carried out through activities, collaboration, collection of evidence, and reflection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DPI Initial Educator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</a:t>
            </a:r>
            <a:r>
              <a:rPr lang="en-US" u="sng" dirty="0">
                <a:hlinkClick r:id="rId2"/>
              </a:rPr>
              <a:t>://</a:t>
            </a:r>
            <a:r>
              <a:rPr lang="en-US" u="sng" dirty="0" smtClean="0">
                <a:hlinkClick r:id="rId2"/>
              </a:rPr>
              <a:t>dpi.wi.gov/Tepdl/initialed.html</a:t>
            </a:r>
            <a:endParaRPr lang="en-US" u="sng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PI-34?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DPI administrative rule overseeing the pre-service preparation and license renewal for educators</a:t>
            </a:r>
          </a:p>
          <a:p>
            <a:r>
              <a:rPr lang="en-US" dirty="0" smtClean="0"/>
              <a:t>A verification process that ties meaningful professional growth to license renewal</a:t>
            </a:r>
          </a:p>
          <a:p>
            <a:r>
              <a:rPr lang="en-US" dirty="0" smtClean="0"/>
              <a:t>PI-34 applies to educators completing programs after Aug. 31, 2004 but currently licensed educators may switch into the system or will have to switch to the PDP system when they add a new area of licensure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Purpose of Professional Development Plan (PDP)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Mechanism for license renewal between educator and the State of Wisconsin</a:t>
            </a:r>
          </a:p>
          <a:p>
            <a:r>
              <a:rPr lang="en-US" dirty="0" smtClean="0"/>
              <a:t>Show how educators plan to increase their proficiency on the WI Educator Standards</a:t>
            </a:r>
          </a:p>
          <a:p>
            <a:r>
              <a:rPr lang="en-US" dirty="0" smtClean="0"/>
              <a:t>Recognize the link between teaching and student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2743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Pre-Service          </a:t>
            </a:r>
            <a:r>
              <a:rPr lang="en-US" dirty="0" smtClean="0"/>
              <a:t>Portfolio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IHE initiated</a:t>
            </a:r>
          </a:p>
          <a:p>
            <a:r>
              <a:rPr lang="en-US" dirty="0" smtClean="0"/>
              <a:t>Academic Process</a:t>
            </a:r>
          </a:p>
          <a:p>
            <a:r>
              <a:rPr lang="en-US" dirty="0" smtClean="0"/>
              <a:t>External Motivation</a:t>
            </a:r>
          </a:p>
          <a:p>
            <a:r>
              <a:rPr lang="en-US" dirty="0" smtClean="0"/>
              <a:t>Address All Standards</a:t>
            </a:r>
          </a:p>
          <a:p>
            <a:r>
              <a:rPr lang="en-US" dirty="0" smtClean="0"/>
              <a:t>Evidence is collected on All Standards</a:t>
            </a:r>
          </a:p>
          <a:p>
            <a:r>
              <a:rPr lang="en-US" dirty="0" smtClean="0"/>
              <a:t>Evaluated by IHE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Job-embedded</a:t>
            </a:r>
          </a:p>
          <a:p>
            <a:r>
              <a:rPr lang="en-US" dirty="0" smtClean="0"/>
              <a:t>Self-directed</a:t>
            </a:r>
          </a:p>
          <a:p>
            <a:r>
              <a:rPr lang="en-US" dirty="0" smtClean="0"/>
              <a:t>Intrinsic motivation</a:t>
            </a:r>
          </a:p>
          <a:p>
            <a:r>
              <a:rPr lang="en-US" dirty="0" smtClean="0"/>
              <a:t>Addressed 2 or more standards</a:t>
            </a:r>
          </a:p>
          <a:p>
            <a:r>
              <a:rPr lang="en-US" dirty="0" smtClean="0"/>
              <a:t>3-5 pieces of evidence</a:t>
            </a:r>
          </a:p>
          <a:p>
            <a:r>
              <a:rPr lang="en-US" dirty="0" smtClean="0"/>
              <a:t>Verified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48200" y="304800"/>
            <a:ext cx="274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PDP        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Licensure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Educator 		3-5 years</a:t>
            </a:r>
          </a:p>
          <a:p>
            <a:r>
              <a:rPr lang="en-US" dirty="0" smtClean="0"/>
              <a:t>Professional			5 years</a:t>
            </a:r>
          </a:p>
          <a:p>
            <a:r>
              <a:rPr lang="en-US" dirty="0" smtClean="0"/>
              <a:t>Master (optional)		10 years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fusilly.com/shop/images/graduate_digit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2060575" cy="2209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Initial Educator License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3-5 year license, non-renewable if activated</a:t>
            </a:r>
          </a:p>
          <a:p>
            <a:r>
              <a:rPr lang="en-US" dirty="0" smtClean="0"/>
              <a:t>Initial Educator license may be renewed if the initial educator has not been employed  as an educator for at least 3 years in the 5 year period</a:t>
            </a:r>
          </a:p>
          <a:p>
            <a:r>
              <a:rPr lang="en-US" dirty="0" smtClean="0"/>
              <a:t>Educator develops PDP addressing 2 or more standards</a:t>
            </a:r>
          </a:p>
          <a:p>
            <a:r>
              <a:rPr lang="en-US" dirty="0" smtClean="0"/>
              <a:t>PDP is verified by majority of 3 member Initial Educator Review Team (IHE, Admin, Peer)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District </a:t>
            </a:r>
            <a:r>
              <a:rPr lang="en-US" dirty="0" smtClean="0"/>
              <a:t>Requirements of PI-34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Provide ongoing orientation collaboratively developed and delivered by school boards, administrators, teachers, support staff, and parents/families</a:t>
            </a:r>
          </a:p>
          <a:p>
            <a:r>
              <a:rPr lang="en-US" dirty="0" smtClean="0"/>
              <a:t>Provide support seminars reflecting WI Teaching Standards and the mission &amp; goals of the school</a:t>
            </a:r>
          </a:p>
          <a:p>
            <a:r>
              <a:rPr lang="en-US" dirty="0" smtClean="0"/>
              <a:t>Provide a qualified mentor</a:t>
            </a:r>
          </a:p>
          <a:p>
            <a:r>
              <a:rPr lang="en-US" dirty="0" smtClean="0"/>
              <a:t>Designate an administrator who may serve on the initial educator’s PDP team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the Mentor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provide support for the Initial Educator</a:t>
            </a:r>
          </a:p>
          <a:p>
            <a:r>
              <a:rPr lang="en-US" dirty="0" smtClean="0"/>
              <a:t>To assist the Initial Educator in the reflection process in preparation for development of the PDP</a:t>
            </a:r>
            <a:endParaRPr lang="en-US" dirty="0"/>
          </a:p>
        </p:txBody>
      </p:sp>
      <p:pic>
        <p:nvPicPr>
          <p:cNvPr id="5" name="Picture 2" descr="C:\Documents and Settings\rschemelin\Local Settings\Temporary Internet Files\Content.IE5\FV4K3GEV\MPj04395620000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1168" y="1600200"/>
            <a:ext cx="34526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3600"/>
              <a:t>My Initial Educator License is non-renewable and expires after 5 years…  </a:t>
            </a:r>
            <a:br>
              <a:rPr lang="en-US" sz="3600"/>
            </a:br>
            <a:endParaRPr lang="en-US" sz="360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76300" y="1905000"/>
            <a:ext cx="7391400" cy="4772025"/>
            <a:chOff x="552" y="1200"/>
            <a:chExt cx="4656" cy="3006"/>
          </a:xfrm>
        </p:grpSpPr>
        <p:pic>
          <p:nvPicPr>
            <p:cNvPr id="8197" name="Picture 5" descr="http://www.markbrouwer.com/images/iStock_stressed%20out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38" y="1200"/>
              <a:ext cx="3083" cy="2053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552" y="3456"/>
              <a:ext cx="465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600" dirty="0"/>
                <a:t>What if I </a:t>
              </a:r>
              <a:r>
                <a:rPr lang="en-US" sz="3600" dirty="0" smtClean="0"/>
                <a:t>What actually </a:t>
              </a:r>
              <a:r>
                <a:rPr lang="en-US" sz="3600" dirty="0"/>
                <a:t>want to teach for more than 5 years?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702</Words>
  <Application>Microsoft Office PowerPoint</Application>
  <PresentationFormat>On-screen Show (4:3)</PresentationFormat>
  <Paragraphs>88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PI -34   What Every Educator Should Know</vt:lpstr>
      <vt:lpstr>What is PI-34?</vt:lpstr>
      <vt:lpstr>Purpose of Professional Development Plan (PDP)</vt:lpstr>
      <vt:lpstr>Pre-Service          Portfolio         </vt:lpstr>
      <vt:lpstr>Licensure Cycle</vt:lpstr>
      <vt:lpstr>     Initial Educator License</vt:lpstr>
      <vt:lpstr>District Requirements of PI-34</vt:lpstr>
      <vt:lpstr>Role of the Mentor</vt:lpstr>
      <vt:lpstr>My Initial Educator License is non-renewable and expires after 5 years…   </vt:lpstr>
      <vt:lpstr>5 Year PDP Timeline</vt:lpstr>
      <vt:lpstr>Initial Educator PDP Team</vt:lpstr>
      <vt:lpstr>The majority of your PDP team approves of your plan, and, 3-5 years later, they agree that you met your goals.  Now what?</vt:lpstr>
      <vt:lpstr>To get the professional educator license renewed, you are required to draft ANOTHER PDP, but this time. . .</vt:lpstr>
      <vt:lpstr>The PDP Goal</vt:lpstr>
      <vt:lpstr>Process of Writing a PDP</vt:lpstr>
      <vt:lpstr>DPI Initial Educator Page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PDP Introduction</dc:title>
  <dc:creator>Rachel Schemelin</dc:creator>
  <cp:lastModifiedBy>Rachel Schemelin</cp:lastModifiedBy>
  <cp:revision>27</cp:revision>
  <dcterms:created xsi:type="dcterms:W3CDTF">2010-01-19T14:08:43Z</dcterms:created>
  <dcterms:modified xsi:type="dcterms:W3CDTF">2011-03-29T13:56:20Z</dcterms:modified>
</cp:coreProperties>
</file>